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3" r:id="rId5"/>
    <p:sldId id="636" r:id="rId6"/>
    <p:sldId id="651" r:id="rId7"/>
    <p:sldId id="652" r:id="rId8"/>
    <p:sldId id="653" r:id="rId9"/>
    <p:sldId id="654" r:id="rId10"/>
    <p:sldId id="655" r:id="rId11"/>
    <p:sldId id="656" r:id="rId12"/>
    <p:sldId id="657" r:id="rId13"/>
    <p:sldId id="650" r:id="rId14"/>
    <p:sldId id="637" r:id="rId15"/>
    <p:sldId id="638" r:id="rId16"/>
    <p:sldId id="639" r:id="rId17"/>
    <p:sldId id="640" r:id="rId18"/>
    <p:sldId id="641" r:id="rId19"/>
    <p:sldId id="642" r:id="rId20"/>
    <p:sldId id="643" r:id="rId21"/>
    <p:sldId id="645" r:id="rId22"/>
    <p:sldId id="571" r:id="rId23"/>
    <p:sldId id="438" r:id="rId24"/>
    <p:sldId id="274" r:id="rId25"/>
    <p:sldId id="29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636"/>
            <p14:sldId id="651"/>
            <p14:sldId id="652"/>
            <p14:sldId id="653"/>
            <p14:sldId id="654"/>
            <p14:sldId id="655"/>
            <p14:sldId id="656"/>
            <p14:sldId id="657"/>
            <p14:sldId id="650"/>
            <p14:sldId id="637"/>
            <p14:sldId id="638"/>
            <p14:sldId id="639"/>
            <p14:sldId id="640"/>
            <p14:sldId id="641"/>
            <p14:sldId id="642"/>
            <p14:sldId id="643"/>
            <p14:sldId id="645"/>
            <p14:sldId id="571"/>
            <p14:sldId id="438"/>
            <p14:sldId id="274"/>
            <p14:sldId id="295"/>
          </p14:sldIdLst>
        </p14:section>
      </p14:sectionLst>
    </p:ext>
    <p:ext uri="{EFAFB233-063F-42B5-8137-9DF3F51BA10A}">
      <p15:sldGuideLst xmlns:p15="http://schemas.microsoft.com/office/powerpoint/2012/main">
        <p15:guide id="1" orient="horz" pos="1498" userDrawn="1">
          <p15:clr>
            <a:srgbClr val="A4A3A4"/>
          </p15:clr>
        </p15:guide>
        <p15:guide id="2" pos="6788" userDrawn="1">
          <p15:clr>
            <a:srgbClr val="A4A3A4"/>
          </p15:clr>
        </p15:guide>
        <p15:guide id="3" pos="4278" userDrawn="1">
          <p15:clr>
            <a:srgbClr val="A4A3A4"/>
          </p15:clr>
        </p15:guide>
        <p15:guide id="4" pos="7121" userDrawn="1">
          <p15:clr>
            <a:srgbClr val="A4A3A4"/>
          </p15:clr>
        </p15:guide>
        <p15:guide id="5" pos="710" userDrawn="1">
          <p15:clr>
            <a:srgbClr val="A4A3A4"/>
          </p15:clr>
        </p15:guide>
        <p15:guide id="6" pos="3399"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F731"/>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showGuides="1">
      <p:cViewPr varScale="1">
        <p:scale>
          <a:sx n="78" d="100"/>
          <a:sy n="78" d="100"/>
        </p:scale>
        <p:origin x="802" y="72"/>
      </p:cViewPr>
      <p:guideLst>
        <p:guide orient="horz" pos="1498"/>
        <p:guide pos="6788"/>
        <p:guide pos="4278"/>
        <p:guide pos="7121"/>
        <p:guide pos="710"/>
        <p:guide pos="3399"/>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2676525"/>
          </a:xfrm>
        </p:spPr>
        <p:txBody>
          <a:bodyPr/>
          <a:lstStyle/>
          <a:p>
            <a:pPr>
              <a:lnSpc>
                <a:spcPct val="100000"/>
              </a:lnSpc>
            </a:pPr>
            <a:r>
              <a:rPr lang="en-US" altLang="zh-CN" sz="5400" dirty="0">
                <a:latin typeface="思源黑体 CN Bold" panose="020B0800000000000000" pitchFamily="34" charset="-122"/>
                <a:ea typeface="思源黑体 CN Bold" panose="020B0800000000000000" pitchFamily="34" charset="-122"/>
              </a:rPr>
              <a:t>Kaggle </a:t>
            </a:r>
            <a:r>
              <a:rPr lang="en-US" altLang="zh-CN" sz="5400">
                <a:sym typeface="+mn-ea"/>
              </a:rPr>
              <a:t>Chatbot</a:t>
            </a:r>
            <a:r>
              <a:rPr sz="5400">
                <a:sym typeface="+mn-ea"/>
              </a:rPr>
              <a:t>人类偏好预测</a:t>
            </a:r>
            <a:br>
              <a:rPr lang="en-US" altLang="zh-CN" sz="5400" dirty="0">
                <a:latin typeface="思源黑体 CN Bold" panose="020B0800000000000000" pitchFamily="34" charset="-122"/>
                <a:ea typeface="思源黑体 CN Bold" panose="020B0800000000000000" pitchFamily="34" charset="-122"/>
              </a:rPr>
            </a:br>
            <a:r>
              <a:rPr lang="zh-CN" altLang="en-US" sz="600" dirty="0">
                <a:latin typeface="思源黑体 CN Bold" panose="020B0800000000000000" pitchFamily="34" charset="-122"/>
                <a:ea typeface="思源黑体 CN Bold" panose="020B0800000000000000" pitchFamily="34" charset="-122"/>
              </a:rPr>
              <a:t>   </a:t>
            </a:r>
            <a:br>
              <a:rPr lang="en-US" altLang="zh-CN" sz="5400" dirty="0">
                <a:latin typeface="思源黑体 CN Bold" panose="020B0800000000000000" pitchFamily="34" charset="-122"/>
                <a:ea typeface="思源黑体 CN Bold" panose="020B0800000000000000" pitchFamily="34" charset="-122"/>
              </a:rPr>
            </a:br>
            <a:r>
              <a:rPr sz="5400" dirty="0">
                <a:latin typeface="思源黑体 CN Bold" panose="020B0800000000000000" pitchFamily="34" charset="-122"/>
                <a:ea typeface="思源黑体 CN Bold" panose="020B0800000000000000" pitchFamily="34" charset="-122"/>
              </a:rPr>
              <a:t>往期比赛回顾</a:t>
            </a:r>
            <a:br>
              <a:rPr sz="5400" dirty="0">
                <a:latin typeface="思源黑体 CN Bold" panose="020B0800000000000000" pitchFamily="34" charset="-122"/>
                <a:ea typeface="思源黑体 CN Bold" panose="020B0800000000000000" pitchFamily="34" charset="-122"/>
              </a:rPr>
            </a:br>
            <a:endParaRPr sz="5400"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6</a:t>
            </a:r>
            <a:r>
              <a:rPr lang="en-US" altLang="zh-CN" dirty="0">
                <a:solidFill>
                  <a:schemeClr val="bg1"/>
                </a:solidFill>
                <a:latin typeface="思源黑体 CN Regular" panose="020B0500000000000000" pitchFamily="34" charset="-122"/>
                <a:ea typeface="思源黑体 CN Regular" panose="020B0500000000000000" pitchFamily="34" charset="-122"/>
              </a:rPr>
              <a:t>th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2296795"/>
          </a:xfrm>
        </p:spPr>
        <p:txBody>
          <a:bodyPr wrap="square"/>
          <a:p>
            <a:r>
              <a:rPr lang="en-US" altLang="zh-CN"/>
              <a:t>step2 MCQ</a:t>
            </a:r>
            <a:r>
              <a:rPr lang="zh-CN" altLang="en-US"/>
              <a:t>：</a:t>
            </a:r>
            <a:endParaRPr lang="zh-CN" altLang="en-US"/>
          </a:p>
          <a:p>
            <a:r>
              <a:rPr lang="en-US" altLang="zh-CN"/>
              <a:t>deberta &amp; </a:t>
            </a:r>
            <a:r>
              <a:rPr lang="en-US" altLang="zh-CN"/>
              <a:t>LLM</a:t>
            </a:r>
            <a:endParaRPr lang="en-US" altLang="zh-CN"/>
          </a:p>
          <a:p>
            <a:endParaRPr lang="en-US" altLang="zh-CN"/>
          </a:p>
          <a:p>
            <a:endParaRPr lang="en-US" altLang="zh-CN"/>
          </a:p>
          <a:p>
            <a:endParaRPr lang="en-US" altLang="zh-CN"/>
          </a:p>
        </p:txBody>
      </p:sp>
      <p:pic>
        <p:nvPicPr>
          <p:cNvPr id="6" name="Picture 5"/>
          <p:cNvPicPr>
            <a:picLocks noChangeAspect="1"/>
          </p:cNvPicPr>
          <p:nvPr/>
        </p:nvPicPr>
        <p:blipFill>
          <a:blip r:embed="rId1"/>
          <a:stretch>
            <a:fillRect/>
          </a:stretch>
        </p:blipFill>
        <p:spPr>
          <a:xfrm>
            <a:off x="551815" y="3284855"/>
            <a:ext cx="10048875" cy="29146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dirty="0"/>
              <a:t>US-</a:t>
            </a:r>
            <a:r>
              <a:rPr lang="en-US" altLang="zh-CN" dirty="0"/>
              <a:t>patent</a:t>
            </a:r>
            <a:endParaRPr lang="en-US" altLang="zh-CN" dirty="0"/>
          </a:p>
        </p:txBody>
      </p:sp>
      <p:sp>
        <p:nvSpPr>
          <p:cNvPr id="6" name="内容占位符 5"/>
          <p:cNvSpPr>
            <a:spLocks noGrp="1"/>
          </p:cNvSpPr>
          <p:nvPr>
            <p:ph sz="quarter" idx="10"/>
          </p:nvPr>
        </p:nvSpPr>
        <p:spPr>
          <a:xfrm>
            <a:off x="1127125" y="1995805"/>
            <a:ext cx="7335520" cy="2553335"/>
          </a:xfrm>
        </p:spPr>
        <p:txBody>
          <a:bodyPr wrap="square"/>
          <a:lstStyle/>
          <a:p>
            <a:pPr algn="l" fontAlgn="auto">
              <a:lnSpc>
                <a:spcPct val="150000"/>
              </a:lnSpc>
              <a:buClrTx/>
              <a:buSzTx/>
              <a:buFont typeface="Wingdings" panose="05000000000000000000" pitchFamily="2" charset="2"/>
              <a:buNone/>
            </a:pPr>
            <a:r>
              <a:rPr lang="zh-CN" altLang="en-US" sz="1800" spc="130" dirty="0">
                <a:solidFill>
                  <a:schemeClr val="bg1"/>
                </a:solidFill>
                <a:cs typeface="+mn-ea"/>
              </a:rPr>
              <a:t>数据是最关键的提分手段</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处理过程：将同一</a:t>
            </a:r>
            <a:r>
              <a:rPr lang="en-US" altLang="zh-CN" sz="1800" spc="130" dirty="0">
                <a:solidFill>
                  <a:schemeClr val="bg1"/>
                </a:solidFill>
                <a:cs typeface="+mn-ea"/>
              </a:rPr>
              <a:t>anchor</a:t>
            </a:r>
            <a:r>
              <a:rPr lang="zh-CN" altLang="en-US" sz="1800" spc="130" dirty="0">
                <a:solidFill>
                  <a:schemeClr val="bg1"/>
                </a:solidFill>
                <a:cs typeface="+mn-ea"/>
              </a:rPr>
              <a:t>下的</a:t>
            </a:r>
            <a:r>
              <a:rPr lang="en-US" altLang="zh-CN" sz="1800" spc="130" dirty="0">
                <a:solidFill>
                  <a:schemeClr val="bg1"/>
                </a:solidFill>
                <a:cs typeface="+mn-ea"/>
              </a:rPr>
              <a:t>target </a:t>
            </a:r>
            <a:r>
              <a:rPr lang="zh-CN" altLang="en-US" sz="1800" spc="130" dirty="0">
                <a:solidFill>
                  <a:schemeClr val="bg1"/>
                </a:solidFill>
                <a:cs typeface="+mn-ea"/>
              </a:rPr>
              <a:t>都加入到训练数据中会大大的提高</a:t>
            </a:r>
            <a:r>
              <a:rPr lang="en-US" altLang="zh-CN" sz="1800" spc="130" dirty="0">
                <a:solidFill>
                  <a:schemeClr val="bg1"/>
                </a:solidFill>
                <a:cs typeface="+mn-ea"/>
              </a:rPr>
              <a:t>lb</a:t>
            </a:r>
            <a:r>
              <a:rPr lang="zh-CN" altLang="en-US" sz="1800" spc="130" dirty="0">
                <a:solidFill>
                  <a:schemeClr val="bg1"/>
                </a:solidFill>
                <a:cs typeface="+mn-ea"/>
              </a:rPr>
              <a:t>成绩。</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7" name="Picture 6" descr="Screen Shot 2022-06-25 at 5.19.05 PM"/>
          <p:cNvPicPr>
            <a:picLocks noChangeAspect="1"/>
          </p:cNvPicPr>
          <p:nvPr/>
        </p:nvPicPr>
        <p:blipFill>
          <a:blip r:embed="rId1"/>
          <a:stretch>
            <a:fillRect/>
          </a:stretch>
        </p:blipFill>
        <p:spPr>
          <a:xfrm>
            <a:off x="1127125" y="3554730"/>
            <a:ext cx="7916545" cy="28771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1127125" y="1995805"/>
            <a:ext cx="9264650" cy="2009775"/>
          </a:xfrm>
        </p:spPr>
        <p:txBody>
          <a:bodyPr wrap="square"/>
          <a:lstStyle/>
          <a:p>
            <a:pPr algn="l" fontAlgn="auto">
              <a:lnSpc>
                <a:spcPct val="150000"/>
              </a:lnSpc>
              <a:buClrTx/>
              <a:buSzTx/>
              <a:buFont typeface="Wingdings" panose="05000000000000000000" pitchFamily="2" charset="2"/>
              <a:buNone/>
            </a:pPr>
            <a:r>
              <a:rPr lang="zh-CN" altLang="en-US" sz="1800" spc="130" dirty="0">
                <a:solidFill>
                  <a:schemeClr val="bg1"/>
                </a:solidFill>
                <a:cs typeface="+mn-ea"/>
              </a:rPr>
              <a:t>线下</a:t>
            </a:r>
            <a:r>
              <a:rPr lang="en-US" altLang="zh-CN" sz="1800" spc="130" dirty="0">
                <a:solidFill>
                  <a:schemeClr val="bg1"/>
                </a:solidFill>
                <a:cs typeface="+mn-ea"/>
              </a:rPr>
              <a:t>cv</a:t>
            </a:r>
            <a:r>
              <a:rPr lang="zh-CN" altLang="en-US" sz="1800" spc="130" dirty="0">
                <a:solidFill>
                  <a:schemeClr val="bg1"/>
                </a:solidFill>
                <a:cs typeface="+mn-ea"/>
              </a:rPr>
              <a:t>策略：</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StratifiedGroupKFold 和 GroupKFold， 都可以有提高线下</a:t>
            </a:r>
            <a:r>
              <a:rPr lang="en-US" altLang="zh-CN" sz="1800" spc="130" dirty="0">
                <a:solidFill>
                  <a:schemeClr val="bg1"/>
                </a:solidFill>
                <a:cs typeface="+mn-ea"/>
              </a:rPr>
              <a:t>cv</a:t>
            </a:r>
            <a:r>
              <a:rPr lang="zh-CN" altLang="en-US" sz="1800" spc="130" dirty="0">
                <a:solidFill>
                  <a:schemeClr val="bg1"/>
                </a:solidFill>
                <a:cs typeface="+mn-ea"/>
              </a:rPr>
              <a:t>和</a:t>
            </a:r>
            <a:r>
              <a:rPr lang="en-US" altLang="zh-CN" sz="1800" spc="130" dirty="0">
                <a:solidFill>
                  <a:schemeClr val="bg1"/>
                </a:solidFill>
                <a:cs typeface="+mn-ea"/>
              </a:rPr>
              <a:t>lb</a:t>
            </a:r>
            <a:r>
              <a:rPr lang="zh-CN" altLang="en-US" sz="1800" spc="130" dirty="0">
                <a:solidFill>
                  <a:schemeClr val="bg1"/>
                </a:solidFill>
                <a:cs typeface="+mn-ea"/>
              </a:rPr>
              <a:t>的一致性，</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sym typeface="+mn-ea"/>
              </a:rPr>
              <a:t>GroupKFold会使得每</a:t>
            </a:r>
            <a:r>
              <a:rPr lang="en-US" altLang="zh-CN" sz="1800" spc="130" dirty="0">
                <a:solidFill>
                  <a:schemeClr val="bg1"/>
                </a:solidFill>
                <a:cs typeface="+mn-ea"/>
                <a:sym typeface="+mn-ea"/>
              </a:rPr>
              <a:t>Flod</a:t>
            </a:r>
            <a:r>
              <a:rPr lang="zh-CN" altLang="en-US" sz="1800" spc="130" dirty="0">
                <a:solidFill>
                  <a:schemeClr val="bg1"/>
                </a:solidFill>
                <a:cs typeface="+mn-ea"/>
                <a:sym typeface="+mn-ea"/>
              </a:rPr>
              <a:t>的训练数据</a:t>
            </a:r>
            <a:r>
              <a:rPr lang="en-US" altLang="zh-CN" sz="1800" spc="130" dirty="0">
                <a:solidFill>
                  <a:schemeClr val="bg1"/>
                </a:solidFill>
                <a:cs typeface="+mn-ea"/>
                <a:sym typeface="+mn-ea"/>
              </a:rPr>
              <a:t>size</a:t>
            </a:r>
            <a:r>
              <a:rPr lang="zh-CN" altLang="en-US" sz="1800" spc="130" dirty="0">
                <a:solidFill>
                  <a:schemeClr val="bg1"/>
                </a:solidFill>
                <a:cs typeface="+mn-ea"/>
                <a:sym typeface="+mn-ea"/>
              </a:rPr>
              <a:t>一致，StratifiedGroupKFold 这个会使得</a:t>
            </a:r>
            <a:r>
              <a:rPr lang="en-US" altLang="zh-CN" sz="1800" spc="130" dirty="0">
                <a:solidFill>
                  <a:schemeClr val="bg1"/>
                </a:solidFill>
                <a:cs typeface="+mn-ea"/>
                <a:sym typeface="+mn-ea"/>
              </a:rPr>
              <a:t>train </a:t>
            </a:r>
            <a:r>
              <a:rPr lang="zh-CN" altLang="en-US" sz="1800" spc="130" dirty="0">
                <a:solidFill>
                  <a:schemeClr val="bg1"/>
                </a:solidFill>
                <a:cs typeface="+mn-ea"/>
                <a:sym typeface="+mn-ea"/>
              </a:rPr>
              <a:t>数据和 </a:t>
            </a:r>
            <a:r>
              <a:rPr lang="en-US" altLang="zh-CN" sz="1800" spc="130" dirty="0">
                <a:solidFill>
                  <a:schemeClr val="bg1"/>
                </a:solidFill>
                <a:cs typeface="+mn-ea"/>
                <a:sym typeface="+mn-ea"/>
              </a:rPr>
              <a:t>val</a:t>
            </a:r>
            <a:r>
              <a:rPr lang="zh-CN" altLang="en-US" sz="1800" spc="130" dirty="0">
                <a:solidFill>
                  <a:schemeClr val="bg1"/>
                </a:solidFill>
                <a:cs typeface="+mn-ea"/>
                <a:sym typeface="+mn-ea"/>
              </a:rPr>
              <a:t>的</a:t>
            </a:r>
            <a:r>
              <a:rPr lang="en-US" altLang="zh-CN" sz="1800" spc="130" dirty="0">
                <a:solidFill>
                  <a:schemeClr val="bg1"/>
                </a:solidFill>
                <a:cs typeface="+mn-ea"/>
                <a:sym typeface="+mn-ea"/>
              </a:rPr>
              <a:t>label</a:t>
            </a:r>
            <a:r>
              <a:rPr lang="zh-CN" altLang="en-US" sz="1800" spc="130" dirty="0">
                <a:solidFill>
                  <a:schemeClr val="bg1"/>
                </a:solidFill>
                <a:cs typeface="+mn-ea"/>
                <a:sym typeface="+mn-ea"/>
              </a:rPr>
              <a:t>的数据分布是一致的，</a:t>
            </a:r>
            <a:r>
              <a:rPr lang="en-US" altLang="zh-CN" sz="1800" spc="130" dirty="0">
                <a:solidFill>
                  <a:schemeClr val="bg1"/>
                </a:solidFill>
                <a:cs typeface="+mn-ea"/>
                <a:sym typeface="+mn-ea"/>
              </a:rPr>
              <a:t>both </a:t>
            </a:r>
            <a:r>
              <a:rPr lang="zh-CN" altLang="en-US" sz="1800" spc="130" dirty="0">
                <a:solidFill>
                  <a:schemeClr val="bg1"/>
                </a:solidFill>
                <a:cs typeface="+mn-ea"/>
                <a:sym typeface="+mn-ea"/>
              </a:rPr>
              <a:t>都要使用</a:t>
            </a:r>
            <a:endParaRPr lang="zh-CN" altLang="en-US" sz="1800" spc="130" dirty="0">
              <a:solidFill>
                <a:schemeClr val="bg1"/>
              </a:solidFill>
              <a:cs typeface="+mn-ea"/>
              <a:sym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spc="130">
                <a:solidFill>
                  <a:schemeClr val="bg1"/>
                </a:solidFill>
                <a:sym typeface="+mn-ea"/>
              </a:rPr>
              <a:t>US patent</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12" name="Picture 11" descr="Screen Shot 2022-06-25 at 5.25.07 PM"/>
          <p:cNvPicPr>
            <a:picLocks noChangeAspect="1"/>
          </p:cNvPicPr>
          <p:nvPr/>
        </p:nvPicPr>
        <p:blipFill>
          <a:blip r:embed="rId1"/>
          <a:stretch>
            <a:fillRect/>
          </a:stretch>
        </p:blipFill>
        <p:spPr>
          <a:xfrm>
            <a:off x="558165" y="2015490"/>
            <a:ext cx="10174605" cy="47421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spc="130">
                <a:solidFill>
                  <a:schemeClr val="bg1"/>
                </a:solidFill>
                <a:sym typeface="+mn-ea"/>
              </a:rPr>
              <a:t>US patent</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内容占位符 5"/>
          <p:cNvSpPr>
            <a:spLocks noGrp="1"/>
          </p:cNvSpPr>
          <p:nvPr>
            <p:ph sz="quarter" idx="10"/>
          </p:nvPr>
        </p:nvSpPr>
        <p:spPr>
          <a:xfrm>
            <a:off x="594995" y="2184400"/>
            <a:ext cx="9264650" cy="4184650"/>
          </a:xfrm>
        </p:spPr>
        <p:txBody>
          <a:bodyPr wrap="square"/>
          <a:p>
            <a:pPr algn="l" fontAlgn="auto">
              <a:lnSpc>
                <a:spcPct val="150000"/>
              </a:lnSpc>
              <a:buClrTx/>
              <a:buSzTx/>
              <a:buFont typeface="Wingdings" panose="05000000000000000000" pitchFamily="2" charset="2"/>
              <a:buNone/>
            </a:pPr>
            <a:r>
              <a:rPr lang="en-US" altLang="zh-CN" sz="1800" spc="130" dirty="0">
                <a:solidFill>
                  <a:schemeClr val="bg1"/>
                </a:solidFill>
                <a:cs typeface="+mn-ea"/>
              </a:rPr>
              <a:t>model</a:t>
            </a:r>
            <a:r>
              <a:rPr lang="zh-CN" altLang="en-US" sz="1800" spc="130" dirty="0">
                <a:solidFill>
                  <a:schemeClr val="bg1"/>
                </a:solidFill>
                <a:cs typeface="+mn-ea"/>
              </a:rPr>
              <a:t>层面：</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r>
              <a:rPr lang="en-US" altLang="zh-CN" sz="1800" spc="130" dirty="0">
                <a:solidFill>
                  <a:schemeClr val="bg1"/>
                </a:solidFill>
                <a:cs typeface="+mn-ea"/>
                <a:sym typeface="+mn-ea"/>
              </a:rPr>
              <a:t>add lstm head</a:t>
            </a:r>
            <a:r>
              <a:rPr lang="zh-CN" altLang="en-US" sz="1800" spc="130" dirty="0">
                <a:solidFill>
                  <a:schemeClr val="bg1"/>
                </a:solidFill>
                <a:cs typeface="+mn-ea"/>
                <a:sym typeface="+mn-ea"/>
              </a:rPr>
              <a:t>， </a:t>
            </a:r>
            <a:r>
              <a:rPr lang="en-US" altLang="zh-CN" sz="1800" spc="130" dirty="0">
                <a:solidFill>
                  <a:schemeClr val="bg1"/>
                </a:solidFill>
                <a:cs typeface="+mn-ea"/>
                <a:sym typeface="+mn-ea"/>
              </a:rPr>
              <a:t>bert</a:t>
            </a:r>
            <a:r>
              <a:rPr lang="zh-CN" altLang="en-US" sz="1800" spc="130" dirty="0">
                <a:solidFill>
                  <a:schemeClr val="bg1"/>
                </a:solidFill>
                <a:cs typeface="+mn-ea"/>
                <a:sym typeface="+mn-ea"/>
              </a:rPr>
              <a:t>层设置较小的学习率(2e-5, 3e-5)， 而</a:t>
            </a:r>
            <a:r>
              <a:rPr lang="en-US" altLang="zh-CN" sz="1800" spc="130" dirty="0">
                <a:solidFill>
                  <a:schemeClr val="bg1"/>
                </a:solidFill>
                <a:cs typeface="+mn-ea"/>
                <a:sym typeface="+mn-ea"/>
              </a:rPr>
              <a:t>lstm</a:t>
            </a:r>
            <a:r>
              <a:rPr lang="zh-CN" altLang="en-US" sz="1800" spc="130" dirty="0">
                <a:solidFill>
                  <a:schemeClr val="bg1"/>
                </a:solidFill>
                <a:cs typeface="+mn-ea"/>
                <a:sym typeface="+mn-ea"/>
              </a:rPr>
              <a:t>层设置较大的学习率(1e-3)，</a:t>
            </a: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sym typeface="+mn-ea"/>
              </a:rPr>
              <a:t>受</a:t>
            </a:r>
            <a:r>
              <a:rPr lang="en-US" altLang="zh-CN" sz="1800" spc="130" dirty="0">
                <a:solidFill>
                  <a:schemeClr val="bg1"/>
                </a:solidFill>
                <a:cs typeface="+mn-ea"/>
                <a:sym typeface="+mn-ea"/>
              </a:rPr>
              <a:t>promotion learning</a:t>
            </a:r>
            <a:r>
              <a:rPr lang="zh-CN" altLang="en-US" sz="1800" spc="130" dirty="0">
                <a:solidFill>
                  <a:schemeClr val="bg1"/>
                </a:solidFill>
                <a:cs typeface="+mn-ea"/>
                <a:sym typeface="+mn-ea"/>
              </a:rPr>
              <a:t>启发冻结</a:t>
            </a:r>
            <a:r>
              <a:rPr lang="en-US" altLang="zh-CN" sz="1800" spc="130" dirty="0">
                <a:solidFill>
                  <a:schemeClr val="bg1"/>
                </a:solidFill>
                <a:cs typeface="+mn-ea"/>
                <a:sym typeface="+mn-ea"/>
              </a:rPr>
              <a:t>embedding</a:t>
            </a:r>
            <a:r>
              <a:rPr lang="zh-CN" altLang="en-US" sz="1800" spc="130" dirty="0">
                <a:solidFill>
                  <a:schemeClr val="bg1"/>
                </a:solidFill>
                <a:cs typeface="+mn-ea"/>
                <a:sym typeface="+mn-ea"/>
              </a:rPr>
              <a:t>层</a:t>
            </a: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238760" y="6206490"/>
            <a:ext cx="9113520" cy="542290"/>
          </a:xfrm>
        </p:spPr>
        <p:txBody>
          <a:bodyPr wrap="square"/>
          <a:lstStyle/>
          <a:p>
            <a:pPr algn="l" fontAlgn="auto">
              <a:lnSpc>
                <a:spcPct val="150000"/>
              </a:lnSpc>
              <a:buClrTx/>
              <a:buSzTx/>
              <a:buFont typeface="Wingdings" panose="05000000000000000000" pitchFamily="2" charset="2"/>
              <a:buNone/>
            </a:pPr>
            <a:r>
              <a:rPr lang="zh-CN" altLang="en-US" sz="700" b="1" spc="130" dirty="0">
                <a:solidFill>
                  <a:srgbClr val="FFC000"/>
                </a:solidFill>
                <a:cs typeface="+mn-ea"/>
              </a:rPr>
              <a:t>https://www.kaggle.com/competitions/us-patent-phrase-to-phrase-matching/discussion/332420</a:t>
            </a:r>
            <a:endParaRPr lang="zh-CN" altLang="en-US" sz="700" b="1" spc="130" dirty="0">
              <a:solidFill>
                <a:srgbClr val="FFC000"/>
              </a:solidFill>
              <a:cs typeface="+mn-ea"/>
            </a:endParaRPr>
          </a:p>
          <a:p>
            <a:pPr algn="l" fontAlgn="auto">
              <a:lnSpc>
                <a:spcPct val="150000"/>
              </a:lnSpc>
              <a:buClrTx/>
              <a:buSzTx/>
              <a:buFont typeface="Wingdings" panose="05000000000000000000" pitchFamily="2" charset="2"/>
              <a:buNone/>
            </a:pPr>
            <a:endParaRPr lang="zh-CN" altLang="en-US" sz="700" b="1" spc="130" dirty="0">
              <a:solidFill>
                <a:srgbClr val="FFC000"/>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3" name="Picture 2"/>
          <p:cNvPicPr>
            <a:picLocks noChangeAspect="1"/>
          </p:cNvPicPr>
          <p:nvPr/>
        </p:nvPicPr>
        <p:blipFill>
          <a:blip r:embed="rId1"/>
          <a:stretch>
            <a:fillRect/>
          </a:stretch>
        </p:blipFill>
        <p:spPr>
          <a:xfrm>
            <a:off x="3651250" y="1833245"/>
            <a:ext cx="8046720" cy="4647565"/>
          </a:xfrm>
          <a:prstGeom prst="rect">
            <a:avLst/>
          </a:prstGeom>
        </p:spPr>
      </p:pic>
      <p:sp>
        <p:nvSpPr>
          <p:cNvPr id="7" name="副标题 4"/>
          <p:cNvSpPr>
            <a:spLocks noGrp="1"/>
          </p:cNvSpPr>
          <p:nvPr/>
        </p:nvSpPr>
        <p:spPr>
          <a:xfrm>
            <a:off x="537845" y="1917700"/>
            <a:ext cx="2396490" cy="36830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思源黑体 CN Regular" panose="020B0500000000000000" pitchFamily="34" charset="-122"/>
                <a:ea typeface="思源黑体 CN Regular" panose="020B0500000000000000" pitchFamily="34" charset="-122"/>
              </a:rPr>
              <a:t>fgm</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238760" y="6206490"/>
            <a:ext cx="9113520" cy="542290"/>
          </a:xfrm>
        </p:spPr>
        <p:txBody>
          <a:bodyPr wrap="square"/>
          <a:lstStyle/>
          <a:p>
            <a:pPr algn="l" fontAlgn="auto">
              <a:lnSpc>
                <a:spcPct val="150000"/>
              </a:lnSpc>
              <a:buClrTx/>
              <a:buSzTx/>
              <a:buFont typeface="Wingdings" panose="05000000000000000000" pitchFamily="2" charset="2"/>
              <a:buNone/>
            </a:pPr>
            <a:r>
              <a:rPr lang="zh-CN" altLang="en-US" sz="700" b="1" spc="130" dirty="0">
                <a:solidFill>
                  <a:srgbClr val="FFC000"/>
                </a:solidFill>
                <a:cs typeface="+mn-ea"/>
              </a:rPr>
              <a:t>https://www.kaggle.com/competitions/us-patent-phrase-to-phrase-matching/discussion/332420</a:t>
            </a:r>
            <a:endParaRPr lang="zh-CN" altLang="en-US" sz="700" b="1" spc="130" dirty="0">
              <a:solidFill>
                <a:srgbClr val="FFC000"/>
              </a:solidFill>
              <a:cs typeface="+mn-ea"/>
            </a:endParaRPr>
          </a:p>
          <a:p>
            <a:pPr algn="l" fontAlgn="auto">
              <a:lnSpc>
                <a:spcPct val="150000"/>
              </a:lnSpc>
              <a:buClrTx/>
              <a:buSzTx/>
              <a:buFont typeface="Wingdings" panose="05000000000000000000" pitchFamily="2" charset="2"/>
              <a:buNone/>
            </a:pPr>
            <a:endParaRPr lang="zh-CN" altLang="en-US" sz="700" b="1" spc="130" dirty="0">
              <a:solidFill>
                <a:srgbClr val="FFC000"/>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2396490" cy="36830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思源黑体 CN Regular" panose="020B0500000000000000" pitchFamily="34" charset="-122"/>
                <a:ea typeface="思源黑体 CN Regular" panose="020B0500000000000000" pitchFamily="34" charset="-122"/>
              </a:rPr>
              <a:t>ema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2" name="Picture 1"/>
          <p:cNvPicPr>
            <a:picLocks noChangeAspect="1"/>
          </p:cNvPicPr>
          <p:nvPr/>
        </p:nvPicPr>
        <p:blipFill>
          <a:blip r:embed="rId1"/>
          <a:stretch>
            <a:fillRect/>
          </a:stretch>
        </p:blipFill>
        <p:spPr>
          <a:xfrm>
            <a:off x="3861435" y="1165860"/>
            <a:ext cx="7950835" cy="5553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119888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本次比赛的目标是将学生写作中的议论元素分类为**“有效”、“充分”或“无效”**。参赛者将创建一个使用代表美国 6 至 12 年级人口的数据进行训练的模型，以尽量减少偏差。来自本次比赛的模型将有助于为学生获得关于他们的议论文的更多反馈铺平道路。借助自动指导，学生可以完成更多作业，最终成为更自信、更熟练的作家。</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279971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数据工程：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zh-CN" altLang="en-US" dirty="0">
                <a:solidFill>
                  <a:schemeClr val="bg1"/>
                </a:solidFill>
                <a:latin typeface="思源黑体 CN Regular" panose="020B0500000000000000" pitchFamily="34" charset="-122"/>
                <a:ea typeface="思源黑体 CN Regular" panose="020B0500000000000000" pitchFamily="34" charset="-122"/>
              </a:rPr>
              <a:t>将</a:t>
            </a:r>
            <a:r>
              <a:rPr lang="en-US" altLang="zh-CN" dirty="0">
                <a:solidFill>
                  <a:schemeClr val="bg1"/>
                </a:solidFill>
                <a:latin typeface="思源黑体 CN Regular" panose="020B0500000000000000" pitchFamily="34" charset="-122"/>
                <a:ea typeface="思源黑体 CN Regular" panose="020B0500000000000000" pitchFamily="34" charset="-122"/>
              </a:rPr>
              <a:t>easy</a:t>
            </a:r>
            <a:r>
              <a:rPr lang="zh-CN" altLang="en-US" dirty="0">
                <a:solidFill>
                  <a:schemeClr val="bg1"/>
                </a:solidFill>
                <a:latin typeface="思源黑体 CN Regular" panose="020B0500000000000000" pitchFamily="34" charset="-122"/>
                <a:ea typeface="思源黑体 CN Regular" panose="020B0500000000000000" pitchFamily="34" charset="-122"/>
              </a:rPr>
              <a:t>的每个部分用</a:t>
            </a:r>
            <a:r>
              <a:rPr lang="en-US" altLang="zh-CN" dirty="0">
                <a:solidFill>
                  <a:schemeClr val="bg1"/>
                </a:solidFill>
                <a:latin typeface="思源黑体 CN Regular" panose="020B0500000000000000" pitchFamily="34" charset="-122"/>
                <a:ea typeface="思源黑体 CN Regular" panose="020B0500000000000000" pitchFamily="34" charset="-122"/>
              </a:rPr>
              <a:t>SEP</a:t>
            </a:r>
            <a:r>
              <a:rPr lang="zh-CN" altLang="en-US" dirty="0">
                <a:solidFill>
                  <a:schemeClr val="bg1"/>
                </a:solidFill>
                <a:latin typeface="思源黑体 CN Regular" panose="020B0500000000000000" pitchFamily="34" charset="-122"/>
                <a:ea typeface="思源黑体 CN Regular" panose="020B0500000000000000" pitchFamily="34" charset="-122"/>
              </a:rPr>
              <a:t>拼接起来，并且在</a:t>
            </a:r>
            <a:r>
              <a:rPr lang="en-US" altLang="zh-CN" dirty="0">
                <a:solidFill>
                  <a:schemeClr val="bg1"/>
                </a:solidFill>
                <a:latin typeface="思源黑体 CN Regular" panose="020B0500000000000000" pitchFamily="34" charset="-122"/>
                <a:ea typeface="思源黑体 CN Regular" panose="020B0500000000000000" pitchFamily="34" charset="-122"/>
              </a:rPr>
              <a:t>essay</a:t>
            </a:r>
            <a:r>
              <a:rPr lang="zh-CN" altLang="en-US" dirty="0">
                <a:solidFill>
                  <a:schemeClr val="bg1"/>
                </a:solidFill>
                <a:latin typeface="思源黑体 CN Regular" panose="020B0500000000000000" pitchFamily="34" charset="-122"/>
                <a:ea typeface="思源黑体 CN Regular" panose="020B0500000000000000" pitchFamily="34" charset="-122"/>
              </a:rPr>
              <a:t>每个部分前加入模版提示，事例如下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zh-CN" altLang="en-US" dirty="0">
                <a:solidFill>
                  <a:schemeClr val="bg1"/>
                </a:solidFill>
                <a:latin typeface="思源黑体 CN Regular" panose="020B0500000000000000" pitchFamily="34" charset="-122"/>
                <a:ea typeface="思源黑体 CN Regular" panose="020B0500000000000000" pitchFamily="34" charset="-122"/>
              </a:rPr>
              <a:t>[SEP]Lead. Discourse_00[SEP]Position. Discourse_01[SEP]Claim. Discourse_02 …….</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307657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提分流程：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1.</a:t>
            </a:r>
            <a:r>
              <a:rPr lang="zh-CN" altLang="en-US" dirty="0">
                <a:solidFill>
                  <a:schemeClr val="bg1"/>
                </a:solidFill>
                <a:latin typeface="思源黑体 CN Regular" panose="020B0500000000000000" pitchFamily="34" charset="-122"/>
                <a:ea typeface="思源黑体 CN Regular" panose="020B0500000000000000" pitchFamily="34" charset="-122"/>
              </a:rPr>
              <a:t>训练一个较好的</a:t>
            </a:r>
            <a:r>
              <a:rPr lang="en-US" altLang="zh-CN" dirty="0">
                <a:solidFill>
                  <a:schemeClr val="bg1"/>
                </a:solidFill>
                <a:latin typeface="思源黑体 CN Regular" panose="020B0500000000000000" pitchFamily="34" charset="-122"/>
                <a:ea typeface="思源黑体 CN Regular" panose="020B0500000000000000" pitchFamily="34" charset="-122"/>
              </a:rPr>
              <a:t>deberta - large</a:t>
            </a:r>
            <a:r>
              <a:rPr lang="zh-CN" altLang="en-US" dirty="0">
                <a:solidFill>
                  <a:schemeClr val="bg1"/>
                </a:solidFill>
                <a:latin typeface="思源黑体 CN Regular" panose="020B0500000000000000" pitchFamily="34" charset="-122"/>
                <a:ea typeface="思源黑体 CN Regular" panose="020B0500000000000000" pitchFamily="34" charset="-122"/>
              </a:rPr>
              <a:t>模型，在</a:t>
            </a:r>
            <a:r>
              <a:rPr lang="en-US" altLang="zh-CN" dirty="0">
                <a:solidFill>
                  <a:schemeClr val="bg1"/>
                </a:solidFill>
                <a:latin typeface="思源黑体 CN Regular" panose="020B0500000000000000" pitchFamily="34" charset="-122"/>
                <a:ea typeface="思源黑体 CN Regular" panose="020B0500000000000000" pitchFamily="34" charset="-122"/>
              </a:rPr>
              <a:t>deberta-large</a:t>
            </a:r>
            <a:r>
              <a:rPr lang="zh-CN" altLang="en-US" dirty="0">
                <a:solidFill>
                  <a:schemeClr val="bg1"/>
                </a:solidFill>
                <a:latin typeface="思源黑体 CN Regular" panose="020B0500000000000000" pitchFamily="34" charset="-122"/>
                <a:ea typeface="思源黑体 CN Regular" panose="020B0500000000000000" pitchFamily="34" charset="-122"/>
              </a:rPr>
              <a:t>的基础上对</a:t>
            </a:r>
            <a:r>
              <a:rPr lang="en-US" altLang="zh-CN" dirty="0">
                <a:solidFill>
                  <a:schemeClr val="bg1"/>
                </a:solidFill>
                <a:latin typeface="思源黑体 CN Regular" panose="020B0500000000000000" pitchFamily="34" charset="-122"/>
                <a:ea typeface="思源黑体 CN Regular" panose="020B0500000000000000" pitchFamily="34" charset="-122"/>
              </a:rPr>
              <a:t>feedback1</a:t>
            </a:r>
            <a:r>
              <a:rPr lang="zh-CN" altLang="en-US" dirty="0">
                <a:solidFill>
                  <a:schemeClr val="bg1"/>
                </a:solidFill>
                <a:latin typeface="思源黑体 CN Regular" panose="020B0500000000000000" pitchFamily="34" charset="-122"/>
                <a:ea typeface="思源黑体 CN Regular" panose="020B0500000000000000" pitchFamily="34" charset="-122"/>
              </a:rPr>
              <a:t>的数据进行伪标签</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zh-CN" altLang="en-US" dirty="0">
                <a:solidFill>
                  <a:schemeClr val="bg1"/>
                </a:solidFill>
                <a:latin typeface="思源黑体 CN Regular" panose="020B0500000000000000" pitchFamily="34" charset="-122"/>
                <a:ea typeface="思源黑体 CN Regular" panose="020B0500000000000000" pitchFamily="34" charset="-122"/>
              </a:rPr>
              <a:t>用 </a:t>
            </a:r>
            <a:r>
              <a:rPr lang="en-US" altLang="zh-CN" dirty="0">
                <a:solidFill>
                  <a:schemeClr val="bg1"/>
                </a:solidFill>
                <a:latin typeface="思源黑体 CN Regular" panose="020B0500000000000000" pitchFamily="34" charset="-122"/>
                <a:ea typeface="思源黑体 CN Regular" panose="020B0500000000000000" pitchFamily="34" charset="-122"/>
              </a:rPr>
              <a:t>PL</a:t>
            </a:r>
            <a:r>
              <a:rPr lang="zh-CN" altLang="en-US" dirty="0">
                <a:solidFill>
                  <a:schemeClr val="bg1"/>
                </a:solidFill>
                <a:latin typeface="思源黑体 CN Regular" panose="020B0500000000000000" pitchFamily="34" charset="-122"/>
                <a:ea typeface="思源黑体 CN Regular" panose="020B0500000000000000" pitchFamily="34" charset="-122"/>
              </a:rPr>
              <a:t>的数据 和 现有数据进行训练，采用</a:t>
            </a:r>
            <a:r>
              <a:rPr lang="en-US" altLang="zh-CN" dirty="0">
                <a:solidFill>
                  <a:schemeClr val="bg1"/>
                </a:solidFill>
                <a:latin typeface="思源黑体 CN Regular" panose="020B0500000000000000" pitchFamily="34" charset="-122"/>
                <a:ea typeface="思源黑体 CN Regular" panose="020B0500000000000000" pitchFamily="34" charset="-122"/>
              </a:rPr>
              <a:t>AWP</a:t>
            </a:r>
            <a:r>
              <a:rPr lang="zh-CN" altLang="en-US" dirty="0">
                <a:solidFill>
                  <a:schemeClr val="bg1"/>
                </a:solidFill>
                <a:latin typeface="思源黑体 CN Regular" panose="020B0500000000000000" pitchFamily="34" charset="-122"/>
                <a:ea typeface="思源黑体 CN Regular" panose="020B0500000000000000" pitchFamily="34" charset="-122"/>
              </a:rPr>
              <a:t>，并且对不同</a:t>
            </a:r>
            <a:r>
              <a:rPr lang="en-US" altLang="zh-CN" dirty="0">
                <a:solidFill>
                  <a:schemeClr val="bg1"/>
                </a:solidFill>
                <a:latin typeface="思源黑体 CN Regular" panose="020B0500000000000000" pitchFamily="34" charset="-122"/>
                <a:ea typeface="思源黑体 CN Regular" panose="020B0500000000000000" pitchFamily="34" charset="-122"/>
              </a:rPr>
              <a:t>learning rate</a:t>
            </a:r>
            <a:r>
              <a:rPr lang="zh-CN" altLang="en-US" dirty="0">
                <a:solidFill>
                  <a:schemeClr val="bg1"/>
                </a:solidFill>
                <a:latin typeface="思源黑体 CN Regular" panose="020B0500000000000000" pitchFamily="34" charset="-122"/>
                <a:ea typeface="思源黑体 CN Regular" panose="020B0500000000000000" pitchFamily="34" charset="-122"/>
              </a:rPr>
              <a:t>进行不断尝试</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3.</a:t>
            </a:r>
            <a:r>
              <a:rPr lang="zh-CN" altLang="en-US" dirty="0">
                <a:solidFill>
                  <a:schemeClr val="bg1"/>
                </a:solidFill>
                <a:latin typeface="思源黑体 CN Regular" panose="020B0500000000000000" pitchFamily="34" charset="-122"/>
                <a:ea typeface="思源黑体 CN Regular" panose="020B0500000000000000" pitchFamily="34" charset="-122"/>
              </a:rPr>
              <a:t>将</a:t>
            </a:r>
            <a:r>
              <a:rPr lang="en-US" altLang="zh-CN" dirty="0">
                <a:solidFill>
                  <a:schemeClr val="bg1"/>
                </a:solidFill>
                <a:latin typeface="思源黑体 CN Regular" panose="020B0500000000000000" pitchFamily="34" charset="-122"/>
                <a:ea typeface="思源黑体 CN Regular" panose="020B0500000000000000" pitchFamily="34" charset="-122"/>
              </a:rPr>
              <a:t>deberta-v3-large, deberta-large, deberta-xlarge</a:t>
            </a:r>
            <a:r>
              <a:rPr lang="zh-CN" altLang="en-US" dirty="0">
                <a:solidFill>
                  <a:schemeClr val="bg1"/>
                </a:solidFill>
                <a:latin typeface="思源黑体 CN Regular" panose="020B0500000000000000" pitchFamily="34" charset="-122"/>
                <a:ea typeface="思源黑体 CN Regular" panose="020B0500000000000000" pitchFamily="34" charset="-122"/>
              </a:rPr>
              <a:t>等</a:t>
            </a:r>
            <a:r>
              <a:rPr lang="en-US" altLang="zh-CN" dirty="0">
                <a:solidFill>
                  <a:schemeClr val="bg1"/>
                </a:solidFill>
                <a:latin typeface="思源黑体 CN Regular" panose="020B0500000000000000" pitchFamily="34" charset="-122"/>
                <a:ea typeface="思源黑体 CN Regular" panose="020B0500000000000000" pitchFamily="34" charset="-122"/>
              </a:rPr>
              <a:t>3</a:t>
            </a:r>
            <a:r>
              <a:rPr lang="zh-CN" altLang="en-US" dirty="0">
                <a:solidFill>
                  <a:schemeClr val="bg1"/>
                </a:solidFill>
                <a:latin typeface="思源黑体 CN Regular" panose="020B0500000000000000" pitchFamily="34" charset="-122"/>
                <a:ea typeface="思源黑体 CN Regular" panose="020B0500000000000000" pitchFamily="34" charset="-122"/>
              </a:rPr>
              <a:t>个模型结果进行融合</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0922" y="1108772"/>
            <a:ext cx="6630670" cy="2141855"/>
            <a:chOff x="3769988" y="2446506"/>
            <a:chExt cx="6630670" cy="2141855"/>
          </a:xfrm>
        </p:grpSpPr>
        <p:sp>
          <p:nvSpPr>
            <p:cNvPr id="21" name="文本占位符 2"/>
            <p:cNvSpPr txBox="1"/>
            <p:nvPr/>
          </p:nvSpPr>
          <p:spPr>
            <a:xfrm>
              <a:off x="4284338" y="3974951"/>
              <a:ext cx="6116320" cy="613410"/>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US patent</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30922" y="2378131"/>
            <a:ext cx="5997447" cy="2095557"/>
            <a:chOff x="3769988" y="2446506"/>
            <a:chExt cx="5997447" cy="2095557"/>
          </a:xfrm>
        </p:grpSpPr>
        <p:sp>
          <p:nvSpPr>
            <p:cNvPr id="42" name="文本占位符 2"/>
            <p:cNvSpPr txBox="1"/>
            <p:nvPr/>
          </p:nvSpPr>
          <p:spPr>
            <a:xfrm>
              <a:off x="4284590" y="392889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feedback 2</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rot="0">
            <a:off x="3430905" y="3628390"/>
            <a:ext cx="514350" cy="836930"/>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sp>
        <p:nvSpPr>
          <p:cNvPr id="2" name="文本占位符 2"/>
          <p:cNvSpPr txBox="1"/>
          <p:nvPr/>
        </p:nvSpPr>
        <p:spPr>
          <a:xfrm>
            <a:off x="4079892" y="1332292"/>
            <a:ext cx="6116320" cy="613410"/>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LLM </a:t>
            </a:r>
            <a:r>
              <a:rPr lang="en-US" altLang="zh-CN" spc="130" dirty="0">
                <a:solidFill>
                  <a:schemeClr val="bg1"/>
                </a:solidFill>
                <a:latin typeface="思源黑体 CN Regular" panose="020B0500000000000000" pitchFamily="34" charset="-122"/>
                <a:ea typeface="思源黑体 CN Regular" panose="020B0500000000000000" pitchFamily="34" charset="-122"/>
              </a:rPr>
              <a:t>exam</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4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2" name="Text Box 1"/>
          <p:cNvSpPr txBox="1"/>
          <p:nvPr/>
        </p:nvSpPr>
        <p:spPr>
          <a:xfrm>
            <a:off x="527050" y="1988820"/>
            <a:ext cx="11102340" cy="506730"/>
          </a:xfrm>
          <a:prstGeom prst="rect">
            <a:avLst/>
          </a:prstGeom>
        </p:spPr>
        <p:txBody>
          <a:bodyPr wrap="square">
            <a:spAutoFit/>
          </a:bodyPr>
          <a:p>
            <a:pPr algn="l" fontAlgn="auto">
              <a:lnSpc>
                <a:spcPct val="150000"/>
              </a:lnSpc>
              <a:buClrTx/>
              <a:buSzTx/>
              <a:buFontTx/>
            </a:pPr>
            <a:endParaRPr lang="zh-CN" altLang="en-US" dirty="0" smtClean="0">
              <a:solidFill>
                <a:schemeClr val="bg1"/>
              </a:solidFill>
              <a:latin typeface="+mn-ea"/>
              <a:cs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gn="ct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8790" y="980440"/>
            <a:ext cx="11924030" cy="5911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endParaRPr lang="zh-CN" altLang="en-US" spc="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p:txBody>
          <a:bodyPr/>
          <a:p>
            <a:endParaRPr lang="en-US"/>
          </a:p>
        </p:txBody>
      </p:sp>
      <p:pic>
        <p:nvPicPr>
          <p:cNvPr id="8" name="Content Placeholder 1"/>
          <p:cNvPicPr>
            <a:picLocks noChangeAspect="1"/>
          </p:cNvPicPr>
          <p:nvPr/>
        </p:nvPicPr>
        <p:blipFill>
          <a:blip r:embed="rId1"/>
          <a:stretch>
            <a:fillRect/>
          </a:stretch>
        </p:blipFill>
        <p:spPr>
          <a:xfrm>
            <a:off x="479425" y="2026285"/>
            <a:ext cx="10966450" cy="4533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8017510" cy="2763520"/>
          </a:xfrm>
        </p:spPr>
        <p:txBody>
          <a:bodyPr wrap="square"/>
          <a:p>
            <a:r>
              <a:rPr lang="zh-CN" altLang="en-US"/>
              <a:t>根据</a:t>
            </a:r>
            <a:r>
              <a:rPr lang="en-US" altLang="zh-CN"/>
              <a:t>query </a:t>
            </a:r>
            <a:r>
              <a:rPr lang="zh-CN" altLang="en-US"/>
              <a:t>检索出可以出现答案的</a:t>
            </a:r>
            <a:r>
              <a:rPr lang="zh-CN" altLang="en-US"/>
              <a:t>段落</a:t>
            </a:r>
            <a:endParaRPr lang="zh-CN" altLang="en-US"/>
          </a:p>
          <a:p>
            <a:endParaRPr lang="zh-CN" altLang="en-US"/>
          </a:p>
          <a:p>
            <a:r>
              <a:rPr lang="en-US" altLang="zh-CN"/>
              <a:t>query + retrieval paragraph</a:t>
            </a:r>
            <a:r>
              <a:rPr lang="en-US" altLang="zh-CN"/>
              <a:t>s + </a:t>
            </a:r>
            <a:r>
              <a:rPr lang="en-US" altLang="zh-CN"/>
              <a:t>answers </a:t>
            </a:r>
            <a:endParaRPr lang="en-US" altLang="zh-CN"/>
          </a:p>
          <a:p>
            <a:r>
              <a:rPr lang="zh-CN" altLang="en-US"/>
              <a:t>输入</a:t>
            </a:r>
            <a:r>
              <a:rPr lang="en-US" altLang="zh-CN"/>
              <a:t>LLM</a:t>
            </a:r>
            <a:r>
              <a:rPr lang="zh-CN" altLang="en-US"/>
              <a:t>模型</a:t>
            </a:r>
            <a:endParaRPr lang="zh-CN" altLang="en-US"/>
          </a:p>
          <a:p>
            <a:endParaRPr lang="zh-CN" altLang="en-US"/>
          </a:p>
          <a:p>
            <a:r>
              <a:rPr lang="zh-CN" altLang="en-US"/>
              <a:t>输出</a:t>
            </a:r>
            <a:r>
              <a:rPr lang="zh-CN" altLang="en-US"/>
              <a:t>答案</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en-US" altLang="zh-CN" dirty="0">
                <a:solidFill>
                  <a:schemeClr val="bg1"/>
                </a:solidFill>
                <a:latin typeface="思源黑体 CN Regular" panose="020B0500000000000000" pitchFamily="34" charset="-122"/>
                <a:ea typeface="思源黑体 CN Regular" panose="020B0500000000000000" pitchFamily="34" charset="-122"/>
              </a:rPr>
              <a:t>nd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4164330"/>
          </a:xfrm>
        </p:spPr>
        <p:txBody>
          <a:bodyPr wrap="square"/>
          <a:p>
            <a:r>
              <a:rPr lang="en-US" altLang="zh-CN"/>
              <a:t>step1 knowledge base</a:t>
            </a:r>
            <a:r>
              <a:rPr lang="zh-CN" altLang="en-US"/>
              <a:t>：</a:t>
            </a:r>
            <a:endParaRPr lang="zh-CN" altLang="en-US"/>
          </a:p>
          <a:p>
            <a:endParaRPr lang="zh-CN" altLang="en-US"/>
          </a:p>
          <a:p>
            <a:r>
              <a:rPr lang="zh-CN" altLang="en-US"/>
              <a:t>使用graelo/wikipedia/20230601.en 数据集作为</a:t>
            </a:r>
            <a:r>
              <a:rPr lang="en-US" altLang="zh-CN"/>
              <a:t>knowledge </a:t>
            </a:r>
            <a:r>
              <a:rPr lang="en-US" altLang="zh-CN"/>
              <a:t>base</a:t>
            </a:r>
            <a:endParaRPr lang="en-US" altLang="zh-CN"/>
          </a:p>
          <a:p>
            <a:endParaRPr lang="en-US" altLang="zh-CN"/>
          </a:p>
          <a:p>
            <a:r>
              <a:rPr lang="en-US" altLang="zh-CN"/>
              <a:t>每份文档都被分成若干</a:t>
            </a:r>
            <a:r>
              <a:rPr lang="zh-CN" altLang="en-US"/>
              <a:t>部分</a:t>
            </a:r>
            <a:r>
              <a:rPr lang="en-US" altLang="zh-CN"/>
              <a:t>，平均长度为1000</a:t>
            </a:r>
            <a:r>
              <a:rPr lang="zh-CN" altLang="en-US"/>
              <a:t>长度并且部分重叠</a:t>
            </a:r>
            <a:r>
              <a:rPr lang="en-US" altLang="zh-CN"/>
              <a:t>。</a:t>
            </a:r>
            <a:endParaRPr lang="en-US" altLang="zh-CN"/>
          </a:p>
          <a:p>
            <a:endParaRPr lang="en-US" altLang="zh-CN"/>
          </a:p>
          <a:p>
            <a:r>
              <a:rPr lang="zh-CN" altLang="en-US"/>
              <a:t>使用</a:t>
            </a:r>
            <a:r>
              <a:rPr lang="en-US" altLang="zh-CN"/>
              <a:t>pyserini.index.lucene </a:t>
            </a:r>
            <a:r>
              <a:rPr lang="zh-CN" altLang="en-US"/>
              <a:t>作为</a:t>
            </a:r>
            <a:r>
              <a:rPr lang="en-US" altLang="zh-CN"/>
              <a:t>index</a:t>
            </a:r>
            <a:r>
              <a:rPr lang="zh-CN" altLang="en-US"/>
              <a:t>引擎</a:t>
            </a:r>
            <a:endParaRPr lang="en-US" altLang="zh-CN"/>
          </a:p>
          <a:p>
            <a:endParaRPr lang="en-US" altLang="zh-CN"/>
          </a:p>
          <a:p>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en-US" altLang="zh-CN" dirty="0">
                <a:solidFill>
                  <a:schemeClr val="bg1"/>
                </a:solidFill>
                <a:latin typeface="思源黑体 CN Regular" panose="020B0500000000000000" pitchFamily="34" charset="-122"/>
                <a:ea typeface="思源黑体 CN Regular" panose="020B0500000000000000" pitchFamily="34" charset="-122"/>
              </a:rPr>
              <a:t>nd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4036060"/>
          </a:xfrm>
        </p:spPr>
        <p:txBody>
          <a:bodyPr wrap="square"/>
          <a:p>
            <a:r>
              <a:rPr lang="en-US" altLang="zh-CN"/>
              <a:t>step2 Reranker model</a:t>
            </a:r>
            <a:r>
              <a:rPr lang="zh-CN" altLang="en-US"/>
              <a:t>：</a:t>
            </a:r>
            <a:endParaRPr lang="zh-CN" altLang="en-US"/>
          </a:p>
          <a:p>
            <a:endParaRPr lang="zh-CN" altLang="en-US"/>
          </a:p>
          <a:p>
            <a:r>
              <a:rPr lang="zh-CN" altLang="en-US"/>
              <a:t>使用类似DebertaV2ForMultipleChoice的模型作为</a:t>
            </a:r>
            <a:r>
              <a:rPr lang="en-US" altLang="zh-CN"/>
              <a:t>rerank</a:t>
            </a:r>
            <a:r>
              <a:rPr lang="zh-CN" altLang="en-US"/>
              <a:t>模型，将</a:t>
            </a:r>
            <a:r>
              <a:rPr lang="en-US" altLang="zh-CN"/>
              <a:t>query + retrieval paragraph </a:t>
            </a:r>
            <a:r>
              <a:rPr lang="zh-CN" altLang="en-US"/>
              <a:t>进行</a:t>
            </a:r>
            <a:r>
              <a:rPr lang="en-US" altLang="zh-CN"/>
              <a:t>rank</a:t>
            </a:r>
            <a:r>
              <a:rPr lang="zh-CN" altLang="en-US"/>
              <a:t>和</a:t>
            </a:r>
            <a:r>
              <a:rPr lang="zh-CN" altLang="en-US"/>
              <a:t>筛选。</a:t>
            </a:r>
            <a:endParaRPr lang="zh-CN" altLang="en-US"/>
          </a:p>
          <a:p>
            <a:endParaRPr lang="en-US" altLang="zh-CN"/>
          </a:p>
          <a:p>
            <a:r>
              <a:rPr lang="en-US" altLang="zh-CN">
                <a:sym typeface="+mn-ea"/>
              </a:rPr>
              <a:t>step3 Multiple Choice model</a:t>
            </a:r>
            <a:r>
              <a:rPr lang="zh-CN" altLang="en-US">
                <a:sym typeface="+mn-ea"/>
              </a:rPr>
              <a:t>：</a:t>
            </a:r>
            <a:endParaRPr lang="zh-CN" altLang="en-US"/>
          </a:p>
          <a:p>
            <a:endParaRPr lang="zh-CN" altLang="en-US"/>
          </a:p>
          <a:p>
            <a:r>
              <a:rPr lang="zh-CN" altLang="en-US">
                <a:sym typeface="+mn-ea"/>
              </a:rPr>
              <a:t>一般的DebertaV2ForMultipleChoice</a:t>
            </a:r>
            <a:r>
              <a:rPr lang="en-US" altLang="zh-CN">
                <a:sym typeface="+mn-ea"/>
              </a:rPr>
              <a:t> </a:t>
            </a:r>
            <a:r>
              <a:rPr lang="zh-CN" altLang="en-US">
                <a:sym typeface="+mn-ea"/>
              </a:rPr>
              <a:t>没啥特点</a:t>
            </a:r>
            <a:endParaRPr lang="zh-CN" altLang="en-US"/>
          </a:p>
          <a:p>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en-US" altLang="zh-CN" dirty="0">
                <a:solidFill>
                  <a:schemeClr val="bg1"/>
                </a:solidFill>
                <a:latin typeface="思源黑体 CN Regular" panose="020B0500000000000000" pitchFamily="34" charset="-122"/>
                <a:ea typeface="思源黑体 CN Regular" panose="020B0500000000000000" pitchFamily="34" charset="-122"/>
              </a:rPr>
              <a:t>nd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4164330"/>
          </a:xfrm>
        </p:spPr>
        <p:txBody>
          <a:bodyPr wrap="square"/>
          <a:p>
            <a:r>
              <a:rPr lang="en-US" altLang="zh-CN"/>
              <a:t>step4 Masked LM</a:t>
            </a:r>
            <a:r>
              <a:rPr lang="zh-CN" altLang="en-US"/>
              <a:t>：</a:t>
            </a:r>
            <a:endParaRPr lang="zh-CN" altLang="en-US"/>
          </a:p>
          <a:p>
            <a:r>
              <a:t>误差分析表明，当选项的</a:t>
            </a:r>
            <a:r>
              <a:rPr lang="zh-CN"/>
              <a:t>很相似的时候</a:t>
            </a:r>
            <a:r>
              <a:t>，MC模型的表现非常糟糕。</a:t>
            </a:r>
            <a:r>
              <a:rPr lang="zh-CN"/>
              <a:t>加入</a:t>
            </a:r>
            <a:r>
              <a:rPr lang="en-US" altLang="zh-CN"/>
              <a:t>mlm</a:t>
            </a:r>
            <a:r>
              <a:rPr lang="zh-CN" altLang="en-US"/>
              <a:t>帮助预测</a:t>
            </a:r>
            <a:endParaRPr lang="zh-CN" altLang="en-US"/>
          </a:p>
          <a:p/>
          <a:p>
            <a:r>
              <a:rPr lang="en-US" altLang="zh-CN">
                <a:sym typeface="+mn-ea"/>
              </a:rPr>
              <a:t>step5 Cross reference options</a:t>
            </a:r>
            <a:r>
              <a:rPr lang="zh-CN" altLang="en-US">
                <a:sym typeface="+mn-ea"/>
              </a:rPr>
              <a:t>：</a:t>
            </a:r>
            <a:endParaRPr lang="zh-CN" altLang="en-US"/>
          </a:p>
          <a:p>
            <a:r>
              <a:rPr lang="zh-CN">
                <a:sym typeface="+mn-ea"/>
              </a:rPr>
              <a:t>将</a:t>
            </a:r>
            <a:r>
              <a:rPr lang="en-US" altLang="zh-CN">
                <a:sym typeface="+mn-ea"/>
              </a:rPr>
              <a:t>N</a:t>
            </a:r>
            <a:r>
              <a:rPr lang="zh-CN">
                <a:sym typeface="+mn-ea"/>
              </a:rPr>
              <a:t>one of the above将加入选项</a:t>
            </a:r>
            <a:r>
              <a:rPr lang="zh-CN">
                <a:sym typeface="+mn-ea"/>
              </a:rPr>
              <a:t>中</a:t>
            </a:r>
            <a:endParaRPr lang="zh-CN">
              <a:sym typeface="+mn-ea"/>
            </a:endParaRPr>
          </a:p>
          <a:p>
            <a:endParaRPr lang="zh-CN">
              <a:sym typeface="+mn-ea"/>
            </a:endParaRPr>
          </a:p>
          <a:p>
            <a:r>
              <a:rPr lang="en-US" altLang="zh-CN">
                <a:sym typeface="+mn-ea"/>
              </a:rPr>
              <a:t>step6 XGBRanker</a:t>
            </a:r>
            <a:r>
              <a:rPr lang="zh-CN" altLang="en-US">
                <a:sym typeface="+mn-ea"/>
              </a:rPr>
              <a:t>：</a:t>
            </a:r>
            <a:endParaRPr lang="zh-CN" altLang="en-US"/>
          </a:p>
          <a:p>
            <a:r>
              <a:rPr>
                <a:sym typeface="+mn-ea"/>
              </a:rPr>
              <a:t>使用 XGBRanker 作为融合机制</a:t>
            </a:r>
            <a:endParaRPr>
              <a:sym typeface="+mn-ea"/>
            </a:endParaRPr>
          </a:p>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6</a:t>
            </a:r>
            <a:r>
              <a:rPr lang="en-US" altLang="zh-CN" dirty="0">
                <a:solidFill>
                  <a:schemeClr val="bg1"/>
                </a:solidFill>
                <a:latin typeface="思源黑体 CN Regular" panose="020B0500000000000000" pitchFamily="34" charset="-122"/>
                <a:ea typeface="思源黑体 CN Regular" panose="020B0500000000000000" pitchFamily="34" charset="-122"/>
              </a:rPr>
              <a:t>th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3230245"/>
          </a:xfrm>
        </p:spPr>
        <p:txBody>
          <a:bodyPr wrap="square"/>
          <a:p>
            <a:r>
              <a:rPr lang="en-US" altLang="zh-CN"/>
              <a:t>step1 retrieval</a:t>
            </a:r>
            <a:r>
              <a:rPr lang="zh-CN" altLang="en-US"/>
              <a:t>：</a:t>
            </a:r>
            <a:endParaRPr lang="zh-CN" altLang="en-US"/>
          </a:p>
          <a:p/>
          <a:p>
            <a:r>
              <a:rPr lang="zh-CN"/>
              <a:t>语料：根据维基文章的类别元数据对其进行过滤，创建了一个定制的 STEM 语料库</a:t>
            </a:r>
            <a:endParaRPr lang="zh-CN"/>
          </a:p>
          <a:p>
            <a:r>
              <a:rPr lang="zh-CN" altLang="en-US"/>
              <a:t>使用</a:t>
            </a:r>
            <a:r>
              <a:rPr lang="en-US" altLang="zh-CN"/>
              <a:t>GPT-3.5, GPT4, LLaMA2 70b &amp; Falcon 180b</a:t>
            </a:r>
            <a:r>
              <a:rPr lang="zh-CN" altLang="en-US"/>
              <a:t>创建训练</a:t>
            </a:r>
            <a:r>
              <a:rPr lang="zh-CN" altLang="en-US"/>
              <a:t>数据</a:t>
            </a:r>
            <a:endParaRPr lang="zh-CN" altLang="en-US"/>
          </a:p>
          <a:p>
            <a:r>
              <a:rPr lang="zh-CN" altLang="en-US"/>
              <a:t>使用cross-encoder生成</a:t>
            </a:r>
            <a:r>
              <a:rPr lang="en-US" altLang="zh-CN"/>
              <a:t>top2</a:t>
            </a:r>
            <a:r>
              <a:rPr lang="zh-CN" altLang="en-US"/>
              <a:t>～</a:t>
            </a:r>
            <a:r>
              <a:rPr lang="en-US" altLang="zh-CN"/>
              <a:t>4</a:t>
            </a:r>
            <a:r>
              <a:rPr lang="zh-CN" altLang="en-US"/>
              <a:t>个相关</a:t>
            </a:r>
            <a:r>
              <a:rPr lang="en-US" altLang="zh-CN"/>
              <a:t>paragraph</a:t>
            </a:r>
            <a:endParaRPr lang="en-US" altLang="zh-CN"/>
          </a:p>
          <a:p>
            <a:endParaRPr lang="en-US" altLang="zh-CN"/>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LLM - </a:t>
            </a:r>
            <a:r>
              <a:rPr lang="en-US" altLang="zh-CN" dirty="0"/>
              <a:t>Exam</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6</a:t>
            </a:r>
            <a:r>
              <a:rPr lang="en-US" altLang="zh-CN" dirty="0">
                <a:solidFill>
                  <a:schemeClr val="bg1"/>
                </a:solidFill>
                <a:latin typeface="思源黑体 CN Regular" panose="020B0500000000000000" pitchFamily="34" charset="-122"/>
                <a:ea typeface="思源黑体 CN Regular" panose="020B0500000000000000" pitchFamily="34" charset="-122"/>
              </a:rPr>
              <a:t>th 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Content Placeholder 2"/>
          <p:cNvSpPr/>
          <p:nvPr>
            <p:ph sz="quarter" idx="10"/>
          </p:nvPr>
        </p:nvSpPr>
        <p:spPr>
          <a:xfrm>
            <a:off x="479425" y="2133600"/>
            <a:ext cx="10905490" cy="3230245"/>
          </a:xfrm>
        </p:spPr>
        <p:txBody>
          <a:bodyPr wrap="square"/>
          <a:p>
            <a:r>
              <a:rPr lang="en-US" altLang="zh-CN"/>
              <a:t>step1 retrieval</a:t>
            </a:r>
            <a:r>
              <a:rPr lang="zh-CN" altLang="en-US"/>
              <a:t>：</a:t>
            </a:r>
            <a:endParaRPr lang="zh-CN" altLang="en-US"/>
          </a:p>
          <a:p/>
          <a:p>
            <a:r>
              <a:rPr lang="zh-CN"/>
              <a:t>语料：根据维基文章的类别元数据对其进行过滤，创建了一个定制的 STEM 语料库</a:t>
            </a:r>
            <a:endParaRPr lang="zh-CN"/>
          </a:p>
          <a:p>
            <a:r>
              <a:rPr lang="zh-CN" altLang="en-US"/>
              <a:t>使用</a:t>
            </a:r>
            <a:r>
              <a:rPr lang="en-US" altLang="zh-CN"/>
              <a:t>GPT-3.5, GPT4, LLaMA2 70b &amp; Falcon 180b</a:t>
            </a:r>
            <a:r>
              <a:rPr lang="zh-CN" altLang="en-US"/>
              <a:t>创建训练</a:t>
            </a:r>
            <a:r>
              <a:rPr lang="zh-CN" altLang="en-US"/>
              <a:t>数据</a:t>
            </a:r>
            <a:endParaRPr lang="zh-CN" altLang="en-US"/>
          </a:p>
          <a:p>
            <a:r>
              <a:rPr lang="zh-CN" altLang="en-US"/>
              <a:t>使用cross-encoder生成</a:t>
            </a:r>
            <a:r>
              <a:rPr lang="en-US" altLang="zh-CN"/>
              <a:t>top2</a:t>
            </a:r>
            <a:r>
              <a:rPr lang="zh-CN" altLang="en-US"/>
              <a:t>～</a:t>
            </a:r>
            <a:r>
              <a:rPr lang="en-US" altLang="zh-CN"/>
              <a:t>4</a:t>
            </a:r>
            <a:r>
              <a:rPr lang="zh-CN" altLang="en-US"/>
              <a:t>个相关</a:t>
            </a:r>
            <a:r>
              <a:rPr lang="en-US" altLang="zh-CN"/>
              <a:t>paragraph</a:t>
            </a:r>
            <a:endParaRPr lang="en-US" altLang="zh-CN"/>
          </a:p>
          <a:p>
            <a:endParaRPr lang="en-US" altLang="zh-CN"/>
          </a:p>
          <a:p>
            <a:endParaRPr lang="en-US" altLang="zh-CN"/>
          </a:p>
        </p:txBody>
      </p:sp>
      <p:pic>
        <p:nvPicPr>
          <p:cNvPr id="2" name="Picture 1"/>
          <p:cNvPicPr>
            <a:picLocks noChangeAspect="1"/>
          </p:cNvPicPr>
          <p:nvPr/>
        </p:nvPicPr>
        <p:blipFill>
          <a:blip r:embed="rId1"/>
          <a:stretch>
            <a:fillRect/>
          </a:stretch>
        </p:blipFill>
        <p:spPr>
          <a:xfrm>
            <a:off x="479425" y="2132965"/>
            <a:ext cx="10401935" cy="4250055"/>
          </a:xfrm>
          <a:prstGeom prst="rect">
            <a:avLst/>
          </a:prstGeom>
        </p:spPr>
      </p:pic>
    </p:spTree>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2635</Words>
  <Application>WPS Presentation</Application>
  <PresentationFormat>宽屏</PresentationFormat>
  <Paragraphs>199</Paragraphs>
  <Slides>23</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思源黑体 CN Bold</vt:lpstr>
      <vt:lpstr>黑体</vt:lpstr>
      <vt:lpstr>思源黑体 CN Regular</vt:lpstr>
      <vt:lpstr>微软雅黑 Light</vt:lpstr>
      <vt:lpstr>等线</vt:lpstr>
      <vt:lpstr>思源黑体 CN Light</vt:lpstr>
      <vt:lpstr>Arial Unicode MS</vt:lpstr>
      <vt:lpstr>等线 Light</vt:lpstr>
      <vt:lpstr>Calibri</vt:lpstr>
      <vt:lpstr>深度学习项目PPT模板V1.4</vt:lpstr>
      <vt:lpstr>Kaggle AI4Math大赛     往期比赛回顾 </vt:lpstr>
      <vt:lpstr>PowerPoint 演示文稿</vt:lpstr>
      <vt:lpstr>1 LLM - Exam</vt:lpstr>
      <vt:lpstr>1 LLM - Exam</vt:lpstr>
      <vt:lpstr>1 LLM - Exam</vt:lpstr>
      <vt:lpstr>1 LLM - Exam</vt:lpstr>
      <vt:lpstr>1 LLM - Exam</vt:lpstr>
      <vt:lpstr>1 LLM - Exam</vt:lpstr>
      <vt:lpstr>1 LLM - Exam</vt:lpstr>
      <vt:lpstr>1 LLM - Exam</vt:lpstr>
      <vt:lpstr>2 US-patent</vt:lpstr>
      <vt:lpstr>2 US patent</vt:lpstr>
      <vt:lpstr>2 US patent</vt:lpstr>
      <vt:lpstr>2 US patent</vt:lpstr>
      <vt:lpstr>2 US patent</vt:lpstr>
      <vt:lpstr>2 US patent</vt:lpstr>
      <vt:lpstr>3 feedback 2</vt:lpstr>
      <vt:lpstr>3 feedback 2</vt:lpstr>
      <vt:lpstr>3 feedback 2</vt:lpstr>
      <vt:lpstr>4 答疑互动 </vt:lpstr>
      <vt:lpstr>我承诺： 4周努力上TOP100！</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will</cp:lastModifiedBy>
  <cp:revision>1688</cp:revision>
  <dcterms:created xsi:type="dcterms:W3CDTF">2024-02-27T08:51:00Z</dcterms:created>
  <dcterms:modified xsi:type="dcterms:W3CDTF">2024-06-27T13:45:37Z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9C05EA28E9A241EDB73F6B4E8E330AD8_12</vt:lpwstr>
  </property>
</Properties>
</file>